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Days" charset="1" panose="02000505050000020004"/>
      <p:regular r:id="rId19"/>
    </p:embeddedFont>
    <p:embeddedFont>
      <p:font typeface="Be Vietnam Ultra-Bold" charset="1" panose="00000900000000000000"/>
      <p:regular r:id="rId20"/>
    </p:embeddedFont>
    <p:embeddedFont>
      <p:font typeface="IBM Plex Sans" charset="1" panose="020B0503050203000203"/>
      <p:regular r:id="rId21"/>
    </p:embeddedFont>
    <p:embeddedFont>
      <p:font typeface="Open Sauce Light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82191" y="6349655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03286" y="2398645"/>
            <a:ext cx="11823348" cy="380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IoT-Based BigData Analysis for Sensor Data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22336" y="6942726"/>
            <a:ext cx="3862157" cy="3344274"/>
            <a:chOff x="0" y="0"/>
            <a:chExt cx="5149542" cy="44590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5149542" cy="649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29"/>
                </a:lnSpc>
                <a:spcBef>
                  <a:spcPct val="0"/>
                </a:spcBef>
              </a:pPr>
              <a:r>
                <a:rPr lang="en-US" b="true" sz="3099" spc="269" u="none">
                  <a:solidFill>
                    <a:srgbClr val="F8F8F8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PRESENTED BY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92846"/>
              <a:ext cx="5149542" cy="376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Prateek Manoj Mhatre Mustafa Haji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Krish Didwania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Arihant Singhvi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8F8F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Shreya Prakash Ghatage</a:t>
              </a:r>
            </a:p>
            <a:p>
              <a:pPr algn="l">
                <a:lnSpc>
                  <a:spcPts val="377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67436" y="3758500"/>
            <a:ext cx="10276176" cy="3493900"/>
          </a:xfrm>
          <a:custGeom>
            <a:avLst/>
            <a:gdLst/>
            <a:ahLst/>
            <a:cxnLst/>
            <a:rect r="r" b="b" t="t" l="l"/>
            <a:pathLst>
              <a:path h="3493900" w="10276176">
                <a:moveTo>
                  <a:pt x="0" y="0"/>
                </a:moveTo>
                <a:lnTo>
                  <a:pt x="10276175" y="0"/>
                </a:lnTo>
                <a:lnTo>
                  <a:pt x="10276175" y="3493900"/>
                </a:lnTo>
                <a:lnTo>
                  <a:pt x="0" y="3493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7915" y="7426664"/>
            <a:ext cx="9901610" cy="2722943"/>
          </a:xfrm>
          <a:custGeom>
            <a:avLst/>
            <a:gdLst/>
            <a:ahLst/>
            <a:cxnLst/>
            <a:rect r="r" b="b" t="t" l="l"/>
            <a:pathLst>
              <a:path h="2722943" w="9901610">
                <a:moveTo>
                  <a:pt x="0" y="0"/>
                </a:moveTo>
                <a:lnTo>
                  <a:pt x="9901610" y="0"/>
                </a:lnTo>
                <a:lnTo>
                  <a:pt x="9901610" y="2722943"/>
                </a:lnTo>
                <a:lnTo>
                  <a:pt x="0" y="2722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915" y="241815"/>
            <a:ext cx="10453861" cy="3345235"/>
          </a:xfrm>
          <a:custGeom>
            <a:avLst/>
            <a:gdLst/>
            <a:ahLst/>
            <a:cxnLst/>
            <a:rect r="r" b="b" t="t" l="l"/>
            <a:pathLst>
              <a:path h="3345235" w="10453861">
                <a:moveTo>
                  <a:pt x="0" y="0"/>
                </a:moveTo>
                <a:lnTo>
                  <a:pt x="10453861" y="0"/>
                </a:lnTo>
                <a:lnTo>
                  <a:pt x="10453861" y="3345235"/>
                </a:lnTo>
                <a:lnTo>
                  <a:pt x="0" y="33452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288842" y="1635032"/>
            <a:ext cx="5260448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b="true" sz="2000" spc="6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Fig. 3 : Receiving data from IMU sensor batch wise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53025"/>
            <a:ext cx="5260448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b="true" sz="2000" spc="6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Fig. 4 : Producer sending values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40965" y="8646848"/>
            <a:ext cx="5260448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b="true" sz="2000" spc="6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Fig. 5 : Consumer receiving values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t="0" r="0" b="-270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5649" y="2529377"/>
            <a:ext cx="15436702" cy="5688860"/>
            <a:chOff x="0" y="0"/>
            <a:chExt cx="4065633" cy="1498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5634" cy="1498301"/>
            </a:xfrm>
            <a:custGeom>
              <a:avLst/>
              <a:gdLst/>
              <a:ahLst/>
              <a:cxnLst/>
              <a:rect r="r" b="b" t="t" l="l"/>
              <a:pathLst>
                <a:path h="1498301" w="4065634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549766" y="4001613"/>
            <a:ext cx="7159647" cy="415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8"/>
              </a:lnSpc>
            </a:pPr>
          </a:p>
          <a:p>
            <a:pPr algn="just" marL="347861" indent="-173931" lvl="1">
              <a:lnSpc>
                <a:spcPts val="2368"/>
              </a:lnSpc>
              <a:buFont typeface="Arial"/>
              <a:buChar char="•"/>
            </a:pPr>
            <a:r>
              <a:rPr lang="en-US" sz="161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Smart Cities:</a:t>
            </a:r>
          </a:p>
          <a:p>
            <a:pPr algn="just" marL="695722" indent="-231907" lvl="2">
              <a:lnSpc>
                <a:spcPts val="2368"/>
              </a:lnSpc>
              <a:buFont typeface="Arial"/>
              <a:buChar char="⚬"/>
            </a:pPr>
            <a:r>
              <a:rPr lang="en-US" sz="161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IMU data assists in traffic monitoring and infrastructure health assessments.</a:t>
            </a:r>
          </a:p>
          <a:p>
            <a:pPr algn="just" marL="347861" indent="-173931" lvl="1">
              <a:lnSpc>
                <a:spcPts val="2368"/>
              </a:lnSpc>
              <a:buFont typeface="Arial"/>
              <a:buChar char="•"/>
            </a:pPr>
            <a:r>
              <a:rPr lang="en-US" sz="161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Industrial Automation:</a:t>
            </a:r>
          </a:p>
          <a:p>
            <a:pPr algn="just" marL="695722" indent="-231907" lvl="2">
              <a:lnSpc>
                <a:spcPts val="2368"/>
              </a:lnSpc>
              <a:buFont typeface="Arial"/>
              <a:buChar char="⚬"/>
            </a:pPr>
            <a:r>
              <a:rPr lang="en-US" sz="161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Real-time analytics enable predictive maintenance, reducing downtime and costs.</a:t>
            </a:r>
          </a:p>
          <a:p>
            <a:pPr algn="just" marL="347861" indent="-173931" lvl="1">
              <a:lnSpc>
                <a:spcPts val="2368"/>
              </a:lnSpc>
              <a:buFont typeface="Arial"/>
              <a:buChar char="•"/>
            </a:pPr>
            <a:r>
              <a:rPr lang="en-US" sz="161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Healthcare:</a:t>
            </a:r>
          </a:p>
          <a:p>
            <a:pPr algn="just" marL="695722" indent="-231907" lvl="2">
              <a:lnSpc>
                <a:spcPts val="2368"/>
              </a:lnSpc>
              <a:buFont typeface="Arial"/>
              <a:buChar char="⚬"/>
            </a:pPr>
            <a:r>
              <a:rPr lang="en-US" sz="161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Wearable devices utilize IMUs for health monitoring, posture correction, and activity tracking.</a:t>
            </a:r>
          </a:p>
          <a:p>
            <a:pPr algn="just" marL="347861" indent="-173931" lvl="1">
              <a:lnSpc>
                <a:spcPts val="2368"/>
              </a:lnSpc>
              <a:buFont typeface="Arial"/>
              <a:buChar char="•"/>
            </a:pPr>
            <a:r>
              <a:rPr lang="en-US" sz="161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Autonomous Vehicles:</a:t>
            </a:r>
          </a:p>
          <a:p>
            <a:pPr algn="just" marL="695722" indent="-231907" lvl="2">
              <a:lnSpc>
                <a:spcPts val="2368"/>
              </a:lnSpc>
              <a:buFont typeface="Arial"/>
              <a:buChar char="⚬"/>
            </a:pPr>
            <a:r>
              <a:rPr lang="en-US" sz="161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Navigation systems leverage IMU data for improved safety and performance in transportation.</a:t>
            </a:r>
          </a:p>
          <a:p>
            <a:pPr algn="just">
              <a:lnSpc>
                <a:spcPts val="2368"/>
              </a:lnSpc>
            </a:pP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141985" y="1731407"/>
            <a:ext cx="7284828" cy="7284799"/>
            <a:chOff x="0" y="0"/>
            <a:chExt cx="6350025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6740" t="0" r="-1674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H="true" flipV="true">
            <a:off x="9733888" y="4258788"/>
            <a:ext cx="10218510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733888" y="3255488"/>
            <a:ext cx="618559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49"/>
              </a:lnSpc>
            </a:pPr>
            <a:r>
              <a:rPr lang="en-US" b="true" sz="5499" spc="17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APPLICATIONS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717189" y="-628312"/>
            <a:ext cx="8570811" cy="11543623"/>
            <a:chOff x="0" y="0"/>
            <a:chExt cx="3632200" cy="4892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240" y="15240"/>
              <a:ext cx="3600450" cy="4860290"/>
            </a:xfrm>
            <a:custGeom>
              <a:avLst/>
              <a:gdLst/>
              <a:ahLst/>
              <a:cxnLst/>
              <a:rect r="r" b="b" t="t" l="l"/>
              <a:pathLst>
                <a:path h="486029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4"/>
              <a:stretch>
                <a:fillRect l="-23086" t="0" r="-7952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32200" cy="4892040"/>
            </a:xfrm>
            <a:custGeom>
              <a:avLst/>
              <a:gdLst/>
              <a:ahLst/>
              <a:cxnLst/>
              <a:rect r="r" b="b" t="t" l="l"/>
              <a:pathLst>
                <a:path h="4892040" w="363220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26646" y="3118270"/>
            <a:ext cx="7617354" cy="504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</a:p>
          <a:p>
            <a:pPr algn="l" marL="421783" indent="-210891" lvl="1">
              <a:lnSpc>
                <a:spcPts val="2871"/>
              </a:lnSpc>
              <a:buFont typeface="Arial"/>
              <a:buChar char="•"/>
            </a:pPr>
            <a:r>
              <a:rPr lang="en-US" sz="195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Scalability Enhancements:</a:t>
            </a:r>
          </a:p>
          <a:p>
            <a:pPr algn="l" marL="843566" indent="-281189" lvl="2">
              <a:lnSpc>
                <a:spcPts val="2871"/>
              </a:lnSpc>
              <a:buFont typeface="Arial"/>
              <a:buChar char="⚬"/>
            </a:pPr>
            <a:r>
              <a:rPr lang="en-US" sz="195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Explore the addition of more sensors and processing nodes to accommodate increasing data volumes.</a:t>
            </a:r>
          </a:p>
          <a:p>
            <a:pPr algn="l" marL="421783" indent="-210891" lvl="1">
              <a:lnSpc>
                <a:spcPts val="2871"/>
              </a:lnSpc>
              <a:buFont typeface="Arial"/>
              <a:buChar char="•"/>
            </a:pPr>
            <a:r>
              <a:rPr lang="en-US" sz="195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Advanced Machine Learning Models:</a:t>
            </a:r>
          </a:p>
          <a:p>
            <a:pPr algn="l" marL="843566" indent="-281189" lvl="2">
              <a:lnSpc>
                <a:spcPts val="2871"/>
              </a:lnSpc>
              <a:buFont typeface="Arial"/>
              <a:buChar char="⚬"/>
            </a:pPr>
            <a:r>
              <a:rPr lang="en-US" sz="195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Investigate the application of deep learning techniques for enhanced predictive analytics.</a:t>
            </a:r>
          </a:p>
          <a:p>
            <a:pPr algn="l" marL="421783" indent="-210891" lvl="1">
              <a:lnSpc>
                <a:spcPts val="2871"/>
              </a:lnSpc>
              <a:buFont typeface="Arial"/>
              <a:buChar char="•"/>
            </a:pPr>
            <a:r>
              <a:rPr lang="en-US" sz="195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Expanded Applications:</a:t>
            </a:r>
          </a:p>
          <a:p>
            <a:pPr algn="l" marL="843566" indent="-281189" lvl="2">
              <a:lnSpc>
                <a:spcPts val="2871"/>
              </a:lnSpc>
              <a:buFont typeface="Arial"/>
              <a:buChar char="⚬"/>
            </a:pPr>
            <a:r>
              <a:rPr lang="en-US" sz="195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Broaden the scope of applications to include smart agriculture and environmental monitoring.</a:t>
            </a:r>
          </a:p>
          <a:p>
            <a:pPr algn="l" marL="421783" indent="-210891" lvl="1">
              <a:lnSpc>
                <a:spcPts val="2871"/>
              </a:lnSpc>
              <a:buFont typeface="Arial"/>
              <a:buChar char="•"/>
            </a:pPr>
            <a:r>
              <a:rPr lang="en-US" sz="195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User-Centric Visualizations:</a:t>
            </a:r>
          </a:p>
          <a:p>
            <a:pPr algn="l" marL="843566" indent="-281189" lvl="2">
              <a:lnSpc>
                <a:spcPts val="2871"/>
              </a:lnSpc>
              <a:buFont typeface="Arial"/>
              <a:buChar char="⚬"/>
            </a:pPr>
            <a:r>
              <a:rPr lang="en-US" sz="195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Develop more interactive and customizable dashboards for different user requirements.</a:t>
            </a:r>
          </a:p>
          <a:p>
            <a:pPr algn="l">
              <a:lnSpc>
                <a:spcPts val="2871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2254961" y="2710463"/>
            <a:ext cx="6160724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243303" y="1627152"/>
            <a:ext cx="970401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b="true" sz="7300" spc="113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FUTURE WORK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12340" y="1863080"/>
            <a:ext cx="8243777" cy="120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b="true" sz="8374" spc="33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05646" y="3269717"/>
            <a:ext cx="7782334" cy="6132029"/>
            <a:chOff x="0" y="0"/>
            <a:chExt cx="2049668" cy="16150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9668" cy="1615020"/>
            </a:xfrm>
            <a:custGeom>
              <a:avLst/>
              <a:gdLst/>
              <a:ahLst/>
              <a:cxnLst/>
              <a:rect r="r" b="b" t="t" l="l"/>
              <a:pathLst>
                <a:path h="1615020" w="2049668">
                  <a:moveTo>
                    <a:pt x="0" y="0"/>
                  </a:moveTo>
                  <a:lnTo>
                    <a:pt x="2049668" y="0"/>
                  </a:lnTo>
                  <a:lnTo>
                    <a:pt x="2049668" y="1615020"/>
                  </a:lnTo>
                  <a:lnTo>
                    <a:pt x="0" y="1615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049668" cy="1595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252160" y="3614556"/>
            <a:ext cx="7289305" cy="5385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587" indent="-224794" lvl="1">
              <a:lnSpc>
                <a:spcPts val="3061"/>
              </a:lnSpc>
              <a:buFont typeface="Arial"/>
              <a:buChar char="•"/>
            </a:pPr>
            <a:r>
              <a:rPr lang="en-US" sz="20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Summary:</a:t>
            </a:r>
          </a:p>
          <a:p>
            <a:pPr algn="l" marL="899175" indent="-299725" lvl="2">
              <a:lnSpc>
                <a:spcPts val="3061"/>
              </a:lnSpc>
              <a:buFont typeface="Arial"/>
              <a:buChar char="⚬"/>
            </a:pPr>
            <a:r>
              <a:rPr lang="en-US" sz="20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proposed IoT-based big data analytics framework effectively integrates Kafka, Hadoop, and Spark, addressing the challenges of high-volume data processing.</a:t>
            </a:r>
          </a:p>
          <a:p>
            <a:pPr algn="l" marL="449587" indent="-224794" lvl="1">
              <a:lnSpc>
                <a:spcPts val="3061"/>
              </a:lnSpc>
              <a:buFont typeface="Arial"/>
              <a:buChar char="•"/>
            </a:pPr>
            <a:r>
              <a:rPr lang="en-US" sz="20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Impact:</a:t>
            </a:r>
          </a:p>
          <a:p>
            <a:pPr algn="l" marL="899175" indent="-299725" lvl="2">
              <a:lnSpc>
                <a:spcPts val="3061"/>
              </a:lnSpc>
              <a:buFont typeface="Arial"/>
              <a:buChar char="⚬"/>
            </a:pPr>
            <a:r>
              <a:rPr lang="en-US" sz="20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framework demonstrates the significant potential of leveraging IoT-generated data for actionable insights across multiple domains.</a:t>
            </a:r>
          </a:p>
          <a:p>
            <a:pPr algn="l" marL="449587" indent="-224794" lvl="1">
              <a:lnSpc>
                <a:spcPts val="3061"/>
              </a:lnSpc>
              <a:buFont typeface="Arial"/>
              <a:buChar char="•"/>
            </a:pPr>
            <a:r>
              <a:rPr lang="en-US" sz="20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Call to Action:</a:t>
            </a:r>
          </a:p>
          <a:p>
            <a:pPr algn="l" marL="899175" indent="-299725" lvl="2">
              <a:lnSpc>
                <a:spcPts val="3061"/>
              </a:lnSpc>
              <a:buFont typeface="Arial"/>
              <a:buChar char="⚬"/>
            </a:pPr>
            <a:r>
              <a:rPr lang="en-US" sz="20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Encourage further exploration and innovation in the field of IoT analytics to unlock even more opportunities for efficiency and sustainability.</a:t>
            </a:r>
          </a:p>
          <a:p>
            <a:pPr algn="l">
              <a:lnSpc>
                <a:spcPts val="3061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5665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2418" y="464523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7515" y="464523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11228" y="464523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25983" y="464523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61751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Introduction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95465" y="5603199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0082" y="5572338"/>
            <a:ext cx="253108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Background Theory &amp;</a:t>
            </a:r>
          </a:p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Framework Overview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61751" y="7832759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Experiments &amp; 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2012" y="464523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2418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77515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95430" y="7863620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Applications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17087" y="7863620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Future Work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40484" y="7863620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Conclusion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CONTENTS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1119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32851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56248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10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4048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Components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56654" y="7832759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Methodologies and Approach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91834" y="4436247"/>
            <a:ext cx="505643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b="true" sz="4599" spc="607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OBJECTIVES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8654651" y="2513704"/>
            <a:ext cx="0" cy="5350458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469692" y="2143786"/>
            <a:ext cx="369918" cy="3699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469692" y="3633489"/>
            <a:ext cx="369918" cy="369918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17844" y="2098240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b="true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Objective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4139" y="3533340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b="true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Objective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7844" y="2695522"/>
            <a:ext cx="7022611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Develop a robust framework for real-time data streaming and processing of sensor data from IoT devices.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54139" y="4242000"/>
            <a:ext cx="6986316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Integrate Apache Kafka, Hadoop, and Apache Spark to efficiently handle high-volume, high-velocity, and high-variety data streams.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469692" y="5208096"/>
            <a:ext cx="369918" cy="369918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054139" y="5162550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b="true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Objective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54139" y="5817646"/>
            <a:ext cx="7022611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Utilize Inertial Measurement Unit (IMU) sensors for capturing critical motion data and analyze it for practical applications.</a:t>
            </a:r>
          </a:p>
        </p:txBody>
      </p:sp>
      <p:sp>
        <p:nvSpPr>
          <p:cNvPr name="AutoShape 20" id="20"/>
          <p:cNvSpPr/>
          <p:nvPr/>
        </p:nvSpPr>
        <p:spPr>
          <a:xfrm flipH="true" flipV="true">
            <a:off x="-7578278" y="5354955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469692" y="6650675"/>
            <a:ext cx="369918" cy="369918"/>
            <a:chOff x="6705600" y="1371600"/>
            <a:chExt cx="10972800" cy="1097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017844" y="6605129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b="true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Objective 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17844" y="7359718"/>
            <a:ext cx="7022611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Provide actionable insights and visualization tools to enhance decision-making across various sectors like industrial automation and smart cities.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68032" y="922020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494314" y="1066800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781205" y="1336945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b="true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1935" y="2254520"/>
            <a:ext cx="7968948" cy="632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5"/>
              </a:lnSpc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Context:</a:t>
            </a:r>
          </a:p>
          <a:p>
            <a:pPr algn="l" marL="413484" indent="-206742" lvl="1">
              <a:lnSpc>
                <a:spcPts val="2815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integration of IoT and big data analytics has emerged as a pivotal area in technology, enhancing capabilities across various domains.</a:t>
            </a:r>
          </a:p>
          <a:p>
            <a:pPr algn="l">
              <a:lnSpc>
                <a:spcPts val="2815"/>
              </a:lnSpc>
            </a:pPr>
          </a:p>
          <a:p>
            <a:pPr algn="l">
              <a:lnSpc>
                <a:spcPts val="2815"/>
              </a:lnSpc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Importance of Big Data in IoT:</a:t>
            </a:r>
          </a:p>
          <a:p>
            <a:pPr algn="l" marL="413484" indent="-206742" lvl="1">
              <a:lnSpc>
                <a:spcPts val="2815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IoT devices generate vast amounts of data, requiring advanced techniques for efficient processing and insightful analysis.</a:t>
            </a:r>
          </a:p>
          <a:p>
            <a:pPr algn="l">
              <a:lnSpc>
                <a:spcPts val="2815"/>
              </a:lnSpc>
            </a:pPr>
          </a:p>
          <a:p>
            <a:pPr algn="l">
              <a:lnSpc>
                <a:spcPts val="2815"/>
              </a:lnSpc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Key Technologies:</a:t>
            </a:r>
          </a:p>
          <a:p>
            <a:pPr algn="l" marL="413484" indent="-206742" lvl="1">
              <a:lnSpc>
                <a:spcPts val="2815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Apache Kafka for real-time data ingestion.</a:t>
            </a:r>
          </a:p>
          <a:p>
            <a:pPr algn="l" marL="413484" indent="-206742" lvl="1">
              <a:lnSpc>
                <a:spcPts val="2815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Hadoop for distributed storage.</a:t>
            </a:r>
          </a:p>
          <a:p>
            <a:pPr algn="l" marL="413484" indent="-206742" lvl="1">
              <a:lnSpc>
                <a:spcPts val="2815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Apache Spark for real-time and batch processing analytics.</a:t>
            </a:r>
          </a:p>
          <a:p>
            <a:pPr algn="l">
              <a:lnSpc>
                <a:spcPts val="2815"/>
              </a:lnSpc>
            </a:pPr>
          </a:p>
          <a:p>
            <a:pPr algn="l">
              <a:lnSpc>
                <a:spcPts val="2815"/>
              </a:lnSpc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Focus of the Study:</a:t>
            </a:r>
          </a:p>
          <a:p>
            <a:pPr algn="l" marL="413484" indent="-206742" lvl="1">
              <a:lnSpc>
                <a:spcPts val="2815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report investigates the design and implementation of an IoT-based big data analytics framework utilizing IMU sensors.</a:t>
            </a:r>
          </a:p>
          <a:p>
            <a:pPr algn="l">
              <a:lnSpc>
                <a:spcPts val="281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3948" y="4245419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0434" y="2572322"/>
            <a:ext cx="10174930" cy="556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1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Unprecedented Data Growth:</a:t>
            </a:r>
          </a:p>
          <a:p>
            <a:pPr algn="l" marL="431799" indent="-215899" lvl="1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rise of IoT devices leads to massive data generation, making effective data analysis essential for innovation.</a:t>
            </a:r>
          </a:p>
          <a:p>
            <a:pPr algn="l">
              <a:lnSpc>
                <a:spcPts val="2939"/>
              </a:lnSpc>
            </a:pPr>
            <a:r>
              <a:rPr lang="en-US" sz="1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</a:t>
            </a:r>
            <a:r>
              <a:rPr lang="en-US" sz="1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Demand for Real-Time Insights:</a:t>
            </a:r>
          </a:p>
          <a:p>
            <a:pPr algn="l" marL="431799" indent="-215899" lvl="1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 industries such as healthcare and transportation, immediate data analysis can drive critical decision-making.</a:t>
            </a:r>
          </a:p>
          <a:p>
            <a:pPr algn="l">
              <a:lnSpc>
                <a:spcPts val="2939"/>
              </a:lnSpc>
            </a:pPr>
            <a:r>
              <a:rPr lang="en-US" sz="1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</a:t>
            </a:r>
            <a:r>
              <a:rPr lang="en-US" sz="1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Diverse Applications:</a:t>
            </a:r>
          </a:p>
          <a:p>
            <a:pPr algn="l" marL="431799" indent="-215899" lvl="1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Different sectors require customized analytics solutions that can handle various data types and operational needs.</a:t>
            </a:r>
          </a:p>
          <a:p>
            <a:pPr algn="l">
              <a:lnSpc>
                <a:spcPts val="2939"/>
              </a:lnSpc>
            </a:pPr>
            <a:r>
              <a:rPr lang="en-US" sz="1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 </a:t>
            </a:r>
            <a:r>
              <a:rPr lang="en-US" sz="1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Enhancing Security:</a:t>
            </a:r>
          </a:p>
          <a:p>
            <a:pPr algn="l" marL="431799" indent="-215899" lvl="1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With increased connectivity, advanced analytics can improve security measures against cyber threats.</a:t>
            </a:r>
          </a:p>
          <a:p>
            <a:pPr algn="l">
              <a:lnSpc>
                <a:spcPts val="2939"/>
              </a:lnSpc>
            </a:pPr>
            <a:r>
              <a:rPr lang="en-US" sz="1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5. </a:t>
            </a:r>
            <a:r>
              <a:rPr lang="en-US" sz="19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Fostering Sustainable Practices:</a:t>
            </a:r>
          </a:p>
          <a:p>
            <a:pPr algn="l" marL="431799" indent="-215899" lvl="1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Effective data analysis can optimize resources, contributing to environmentally sustainable operations.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5281063" y="-2431920"/>
            <a:ext cx="16893429" cy="10074627"/>
          </a:xfrm>
          <a:custGeom>
            <a:avLst/>
            <a:gdLst/>
            <a:ahLst/>
            <a:cxnLst/>
            <a:rect r="r" b="b" t="t" l="l"/>
            <a:pathLst>
              <a:path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17346" y="6717683"/>
            <a:ext cx="4873500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Framework Overview: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2988" y="3784887"/>
            <a:ext cx="7388474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</a:t>
            </a:r>
            <a:r>
              <a:rPr lang="en-US" sz="1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olume: Massive amounts of data generated from IoT devices.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Velocity: Speed at which data is generated and processed.</a:t>
            </a:r>
          </a:p>
          <a:p>
            <a:pPr algn="l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Variety: Different data formats and sources requiring flexible analysis.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266823" y="3539442"/>
            <a:ext cx="898829" cy="939201"/>
            <a:chOff x="0" y="0"/>
            <a:chExt cx="1198439" cy="125226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b="true" sz="4549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417346" y="3765837"/>
            <a:ext cx="4227992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Big Data Characteristics: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7346" y="5174639"/>
            <a:ext cx="407461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IoT Ecosystem: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266823" y="4948243"/>
            <a:ext cx="898829" cy="939201"/>
            <a:chOff x="0" y="0"/>
            <a:chExt cx="1198439" cy="125226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b="true" sz="4549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66823" y="6491288"/>
            <a:ext cx="898829" cy="939201"/>
            <a:chOff x="0" y="0"/>
            <a:chExt cx="1198439" cy="125226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b="true" sz="4549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03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988383" y="1789418"/>
            <a:ext cx="14589949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Background Theory and Framework 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92988" y="5218082"/>
            <a:ext cx="716770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network of interconnected devices communicating and exchanging data for enhanced functionality and automation.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892988" y="6736733"/>
            <a:ext cx="7884927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Integrates data collection, streaming, processing, and visualization for comprehensive insights.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Key components include Apache Kafka, Hadoop, and Apache Spark.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3307028" y="4205366"/>
            <a:ext cx="9150594" cy="38100"/>
          </a:xfrm>
          <a:prstGeom prst="line">
            <a:avLst/>
          </a:prstGeom>
          <a:ln cap="flat" w="76200">
            <a:solidFill>
              <a:srgbClr val="202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5400000">
            <a:off x="12046404" y="4037857"/>
            <a:ext cx="411218" cy="411218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5400000">
            <a:off x="9081664" y="4037857"/>
            <a:ext cx="411218" cy="4112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5400000">
            <a:off x="6241759" y="3999757"/>
            <a:ext cx="411218" cy="4112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5400000">
            <a:off x="3278453" y="4037857"/>
            <a:ext cx="411218" cy="411218"/>
            <a:chOff x="6705600" y="1371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321440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APACHE KAFKA: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21440" y="5737076"/>
            <a:ext cx="2449249" cy="93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distributed messaging system designed for real-time data streaming, ensuring efficient data ingestion.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00006" y="5087470"/>
            <a:ext cx="5297987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INERTIAL MEASUREMENT </a:t>
            </a:r>
          </a:p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UNITS(IMU):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03109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HADOOP: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03109" y="5737076"/>
            <a:ext cx="2449249" cy="117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framework for distributed storage and processing of large datasets, utilizing the Hadoop Distributed File System (HDFS).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39572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b="true" sz="2400" spc="76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APACHE SPARK: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68258" y="5737076"/>
            <a:ext cx="2449249" cy="117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 analytics engine for big data processing, providing real-time and batch processing capabilities with in-memory computation.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00006" y="5737076"/>
            <a:ext cx="2449249" cy="117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Sensors that provide motion data, crucial for applications in robotics, wearable technology, and smart infrastructure.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54161" y="2462277"/>
            <a:ext cx="10444167" cy="88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6"/>
              </a:lnSpc>
              <a:spcBef>
                <a:spcPct val="0"/>
              </a:spcBef>
            </a:pPr>
            <a:r>
              <a:rPr lang="en-US" sz="5243" spc="146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COMPONENETS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2965" y="-1033092"/>
            <a:ext cx="14915224" cy="11918432"/>
            <a:chOff x="0" y="0"/>
            <a:chExt cx="3928289" cy="3139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28289" cy="3139011"/>
            </a:xfrm>
            <a:custGeom>
              <a:avLst/>
              <a:gdLst/>
              <a:ahLst/>
              <a:cxnLst/>
              <a:rect r="r" b="b" t="t" l="l"/>
              <a:pathLst>
                <a:path h="3139011" w="3928289">
                  <a:moveTo>
                    <a:pt x="0" y="0"/>
                  </a:moveTo>
                  <a:lnTo>
                    <a:pt x="3928289" y="0"/>
                  </a:lnTo>
                  <a:lnTo>
                    <a:pt x="392828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928289" cy="3167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78220" y="1774786"/>
            <a:ext cx="1954753" cy="1954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97997" y="2175696"/>
            <a:ext cx="1115200" cy="1152932"/>
          </a:xfrm>
          <a:custGeom>
            <a:avLst/>
            <a:gdLst/>
            <a:ahLst/>
            <a:cxnLst/>
            <a:rect r="r" b="b" t="t" l="l"/>
            <a:pathLst>
              <a:path h="1152932" w="1115200">
                <a:moveTo>
                  <a:pt x="0" y="0"/>
                </a:moveTo>
                <a:lnTo>
                  <a:pt x="1115200" y="0"/>
                </a:lnTo>
                <a:lnTo>
                  <a:pt x="1115200" y="1152932"/>
                </a:lnTo>
                <a:lnTo>
                  <a:pt x="0" y="1152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089620" y="1774786"/>
            <a:ext cx="1954753" cy="19547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639364" y="2175696"/>
            <a:ext cx="855266" cy="1152932"/>
          </a:xfrm>
          <a:custGeom>
            <a:avLst/>
            <a:gdLst/>
            <a:ahLst/>
            <a:cxnLst/>
            <a:rect r="r" b="b" t="t" l="l"/>
            <a:pathLst>
              <a:path h="1152932" w="855266">
                <a:moveTo>
                  <a:pt x="0" y="0"/>
                </a:moveTo>
                <a:lnTo>
                  <a:pt x="855266" y="0"/>
                </a:lnTo>
                <a:lnTo>
                  <a:pt x="855266" y="1152932"/>
                </a:lnTo>
                <a:lnTo>
                  <a:pt x="0" y="1152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771743" y="1774786"/>
            <a:ext cx="1954753" cy="19547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172653" y="2175696"/>
            <a:ext cx="1152932" cy="1152932"/>
          </a:xfrm>
          <a:custGeom>
            <a:avLst/>
            <a:gdLst/>
            <a:ahLst/>
            <a:cxnLst/>
            <a:rect r="r" b="b" t="t" l="l"/>
            <a:pathLst>
              <a:path h="1152932" w="1152932">
                <a:moveTo>
                  <a:pt x="0" y="0"/>
                </a:moveTo>
                <a:lnTo>
                  <a:pt x="1152933" y="0"/>
                </a:lnTo>
                <a:lnTo>
                  <a:pt x="1152933" y="1152932"/>
                </a:lnTo>
                <a:lnTo>
                  <a:pt x="0" y="1152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96567" y="314325"/>
            <a:ext cx="15304576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b="true" sz="63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METHODOLOGIES AND APPROACH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2965" y="3977189"/>
            <a:ext cx="4455524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1. Data C</a:t>
            </a: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ollection and Preprocessing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Sensor Integration: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IMUs, gas sensors, and temperature sensors are connected to a Raspberry Pi for real-time data acquisition.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Sensor data includes motion (acceleration, orientation), environmental (gas concentration, temperature), and more.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Preprocessing on the Edge: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Initial cleaning and normalization are performed directly on the Raspberry Pi, reducing noise and ensuring consistent data formats before streaming.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Edge computing filters irrelevant data, minimizing bandwidth consumption and improving the data quality.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 flipH="true">
            <a:off x="1854249" y="1440180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6415626" y="3977189"/>
            <a:ext cx="4666987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2. Data St</a:t>
            </a: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reaming and Ingestion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Apache Kafka: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Used for real-time data streaming, enabling continuous transmission of sensor data to the cloud infrastructure.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Kafka’s publish-subscribe model ensures that data from multiple sensors is ingested into the system efficiently and reliably.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Partitioning and Scaling: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is divided into partitions based on sensor type and geographical location, ensuring scalability and fault tolerance.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Streams are processed in parallel for improved performance and reduced latency.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360901" y="3977189"/>
            <a:ext cx="4556925" cy="45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3. P</a:t>
            </a: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rocessing and Analytics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Batch and Real-Time Processing: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Hadoop is employed for batch processing of historical sensor data, enabling large-scale analytics and pattern discovery.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Apache Spark Streaming provides real-time processing for immediate insights and anomaly detection..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Visualisation:</a:t>
            </a:r>
          </a:p>
          <a:p>
            <a:pPr algn="l" marL="647700" indent="-215900" lvl="2">
              <a:lnSpc>
                <a:spcPts val="2100"/>
              </a:lnSpc>
              <a:buFont typeface="Arial"/>
              <a:buChar char="⚬"/>
            </a:pPr>
            <a:r>
              <a:rPr lang="en-US" sz="1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is visualised in real-time using Tkinter, offering dynamic, interactive dashboards that track key metrics such as acceleration patterns, temperature changes, and environmental conditions.</a:t>
            </a: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0035" y="-1126670"/>
            <a:ext cx="7015976" cy="12171720"/>
            <a:chOff x="0" y="0"/>
            <a:chExt cx="1455146" cy="25244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146" cy="2524471"/>
            </a:xfrm>
            <a:custGeom>
              <a:avLst/>
              <a:gdLst/>
              <a:ahLst/>
              <a:cxnLst/>
              <a:rect r="r" b="b" t="t" l="l"/>
              <a:pathLst>
                <a:path h="2524471" w="1455146">
                  <a:moveTo>
                    <a:pt x="0" y="0"/>
                  </a:moveTo>
                  <a:lnTo>
                    <a:pt x="1455146" y="0"/>
                  </a:lnTo>
                  <a:lnTo>
                    <a:pt x="1455146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455146" cy="2553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7893789" y="3192295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442202" y="101229"/>
            <a:ext cx="4705318" cy="5042271"/>
          </a:xfrm>
          <a:custGeom>
            <a:avLst/>
            <a:gdLst/>
            <a:ahLst/>
            <a:cxnLst/>
            <a:rect r="r" b="b" t="t" l="l"/>
            <a:pathLst>
              <a:path h="5042271" w="4705318">
                <a:moveTo>
                  <a:pt x="0" y="0"/>
                </a:moveTo>
                <a:lnTo>
                  <a:pt x="4705317" y="0"/>
                </a:lnTo>
                <a:lnTo>
                  <a:pt x="4705317" y="5042271"/>
                </a:lnTo>
                <a:lnTo>
                  <a:pt x="0" y="5042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65528" y="4959190"/>
            <a:ext cx="4898757" cy="5249563"/>
          </a:xfrm>
          <a:custGeom>
            <a:avLst/>
            <a:gdLst/>
            <a:ahLst/>
            <a:cxnLst/>
            <a:rect r="r" b="b" t="t" l="l"/>
            <a:pathLst>
              <a:path h="5249563" w="4898757">
                <a:moveTo>
                  <a:pt x="0" y="0"/>
                </a:moveTo>
                <a:lnTo>
                  <a:pt x="4898757" y="0"/>
                </a:lnTo>
                <a:lnTo>
                  <a:pt x="4898757" y="5249563"/>
                </a:lnTo>
                <a:lnTo>
                  <a:pt x="0" y="524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1486" y="3381297"/>
            <a:ext cx="6493075" cy="632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Experiment Overview:</a:t>
            </a:r>
          </a:p>
          <a:p>
            <a:pPr algn="l" marL="777240" indent="-259080" lvl="2">
              <a:lnSpc>
                <a:spcPts val="2646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Utilized IMUs to capture motion data, focusing on linear acceleration, angular velocity, and orientation.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Storage:</a:t>
            </a:r>
          </a:p>
          <a:p>
            <a:pPr algn="l" marL="777240" indent="-259080" lvl="2">
              <a:lnSpc>
                <a:spcPts val="2646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Collected sensor data is stored in HDFS for scalable access and processing.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Key Findings:</a:t>
            </a:r>
          </a:p>
          <a:p>
            <a:pPr algn="l" marL="777240" indent="-259080" lvl="2">
              <a:lnSpc>
                <a:spcPts val="2646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Distinct patterns observed in linear acceleration during various activities (e.g., walking, running).</a:t>
            </a:r>
          </a:p>
          <a:p>
            <a:pPr algn="l" marL="777240" indent="-259080" lvl="2">
              <a:lnSpc>
                <a:spcPts val="2646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Angular velocity data provided insights into rotational movements and device orientation changes.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Visualization Outcomes:</a:t>
            </a:r>
          </a:p>
          <a:p>
            <a:pPr algn="l" marL="777240" indent="-259080" lvl="2">
              <a:lnSpc>
                <a:spcPts val="2646"/>
              </a:lnSpc>
              <a:buFont typeface="Arial"/>
              <a:buChar char="⚬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Dynamic graphs in Tkinter demonstrated real-time trends, allowing for detailed analysis of movement patterns.</a:t>
            </a:r>
          </a:p>
          <a:p>
            <a:pPr algn="l">
              <a:lnSpc>
                <a:spcPts val="264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88797" y="1209847"/>
            <a:ext cx="547397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b="true" sz="5000" spc="56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EXPERIMENTS &amp;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65528" y="2050811"/>
            <a:ext cx="5260448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b="true" sz="2000" spc="6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Fig. 1 : GUI Displaying Motion Data </a:t>
            </a:r>
          </a:p>
          <a:p>
            <a:pPr algn="just">
              <a:lnSpc>
                <a:spcPts val="2200"/>
              </a:lnSpc>
            </a:pPr>
            <a:r>
              <a:rPr lang="en-US" b="true" sz="2000" spc="6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with Dynamic Graphs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2202" y="7900040"/>
            <a:ext cx="5260448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b="true" sz="2000" spc="6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Fig. 2 : GUI Displaying Warning </a:t>
            </a:r>
          </a:p>
          <a:p>
            <a:pPr algn="just">
              <a:lnSpc>
                <a:spcPts val="2200"/>
              </a:lnSpc>
            </a:pPr>
            <a:r>
              <a:rPr lang="en-US" b="true" sz="2000" spc="6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Messaage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DAF0DER_BAY</dc:identifier>
  <dcterms:modified xsi:type="dcterms:W3CDTF">2011-08-01T06:04:30Z</dcterms:modified>
  <cp:revision>1</cp:revision>
  <dc:title>BDA Presentation</dc:title>
</cp:coreProperties>
</file>